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9eed4c2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9eed4c2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7bde9cd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7bde9cd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Ask club members to name other real-world applications at the end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f796032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f796032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Ask bullet point why: 0% accuracy is bad data or lack of good model, 100% accuracy could be overfitting to training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9eed4c26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9eed4c26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f796032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f796032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The consider questions will engage audience to </a:t>
            </a:r>
            <a:r>
              <a:rPr lang="en"/>
              <a:t>identify</a:t>
            </a:r>
            <a:r>
              <a:rPr lang="en"/>
              <a:t> which type of learning we fall under.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f796032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f796032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The consider questions will engage audience to identify which type of learning we fall under.</a:t>
            </a:r>
            <a:endParaRPr/>
          </a:p>
          <a:p>
            <a:pPr indent="0" lvl="0" marL="0" rtl="0" algn="l">
              <a:spcBef>
                <a:spcPts val="0"/>
              </a:spcBef>
              <a:spcAft>
                <a:spcPts val="0"/>
              </a:spcAft>
              <a:buNone/>
            </a:pPr>
            <a:r>
              <a:rPr lang="en"/>
              <a:t>                   Sample Bias: unrepresentative of the population</a:t>
            </a:r>
            <a:endParaRPr/>
          </a:p>
          <a:p>
            <a:pPr indent="0" lvl="0" marL="0" rtl="0" algn="l">
              <a:spcBef>
                <a:spcPts val="0"/>
              </a:spcBef>
              <a:spcAft>
                <a:spcPts val="0"/>
              </a:spcAft>
              <a:buNone/>
            </a:pPr>
            <a:r>
              <a:rPr lang="en"/>
              <a:t>                   Historical Bias: reflects historical biases in discriminations -&gt; ML begins accelerating divisions in society</a:t>
            </a:r>
            <a:endParaRPr/>
          </a:p>
          <a:p>
            <a:pPr indent="0" lvl="0" marL="0" rtl="0" algn="l">
              <a:spcBef>
                <a:spcPts val="0"/>
              </a:spcBef>
              <a:spcAft>
                <a:spcPts val="0"/>
              </a:spcAft>
              <a:buNone/>
            </a:pPr>
            <a:r>
              <a:rPr lang="en"/>
              <a:t>                   Not all bias is bad: Useful for specific interest group applications / personalization  -&gt; Effect of consuming insulin on diabetic individuals (you would not need general population)</a:t>
            </a:r>
            <a:endParaRPr/>
          </a:p>
          <a:p>
            <a:pPr indent="0" lvl="0" marL="0" rtl="0" algn="l">
              <a:spcBef>
                <a:spcPts val="0"/>
              </a:spcBef>
              <a:spcAft>
                <a:spcPts val="0"/>
              </a:spcAft>
              <a:buNone/>
            </a:pPr>
            <a:r>
              <a:rPr lang="en"/>
              <a:t>                                                 Much of student research here states requirements for this very reason (reduce bias / promote good bias only)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0f796032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0f796032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f79603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f79603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bde9cd0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bde9cd0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bde9cd0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bde9cd0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d59d0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d59d0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9eed4c26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9eed4c26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d59d015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d59d015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d59d015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dd59d015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d59d015b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d59d015b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d59d015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d59d015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d59d015b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d59d015b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9eed4c26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9eed4c26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9eed4c2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9eed4c2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f9eed4c2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f9eed4c26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9eed4c2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f9eed4c2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9eed4c26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9eed4c26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9eed4c26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f9eed4c26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owardsdatascience.com/"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github.com/aggiedatascience/eda" TargetMode="External"/><Relationship Id="rId4" Type="http://schemas.openxmlformats.org/officeDocument/2006/relationships/image" Target="../media/image2.gif"/><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pandas.pydata.org/do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aggiedatascience/ed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729450" y="864300"/>
            <a:ext cx="80400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u="sng">
                <a:latin typeface="Comfortaa"/>
                <a:ea typeface="Comfortaa"/>
                <a:cs typeface="Comfortaa"/>
                <a:sym typeface="Comfortaa"/>
              </a:rPr>
              <a:t>Exploratory Data Analysis</a:t>
            </a:r>
            <a:endParaRPr sz="4300" u="sng">
              <a:latin typeface="Comfortaa"/>
              <a:ea typeface="Comfortaa"/>
              <a:cs typeface="Comfortaa"/>
              <a:sym typeface="Comfortaa"/>
            </a:endParaRPr>
          </a:p>
          <a:p>
            <a:pPr indent="0" lvl="0" marL="0" rtl="0" algn="l">
              <a:spcBef>
                <a:spcPts val="0"/>
              </a:spcBef>
              <a:spcAft>
                <a:spcPts val="0"/>
              </a:spcAft>
              <a:buNone/>
            </a:pPr>
            <a:r>
              <a:t/>
            </a:r>
            <a:endParaRPr sz="2600">
              <a:latin typeface="Comfortaa"/>
              <a:ea typeface="Comfortaa"/>
              <a:cs typeface="Comfortaa"/>
              <a:sym typeface="Comfortaa"/>
            </a:endParaRPr>
          </a:p>
          <a:p>
            <a:pPr indent="457200" lvl="0" marL="914400" rtl="0" algn="l">
              <a:spcBef>
                <a:spcPts val="0"/>
              </a:spcBef>
              <a:spcAft>
                <a:spcPts val="0"/>
              </a:spcAft>
              <a:buNone/>
            </a:pPr>
            <a:r>
              <a:rPr lang="en" sz="2600">
                <a:latin typeface="Comfortaa"/>
                <a:ea typeface="Comfortaa"/>
                <a:cs typeface="Comfortaa"/>
                <a:sym typeface="Comfortaa"/>
              </a:rPr>
              <a:t>Pandas + Machine Learning</a:t>
            </a:r>
            <a:endParaRPr sz="2600">
              <a:latin typeface="Comfortaa"/>
              <a:ea typeface="Comfortaa"/>
              <a:cs typeface="Comfortaa"/>
              <a:sym typeface="Comfortaa"/>
            </a:endParaRPr>
          </a:p>
          <a:p>
            <a:pPr indent="0" lvl="0" marL="0" rtl="0" algn="l">
              <a:spcBef>
                <a:spcPts val="0"/>
              </a:spcBef>
              <a:spcAft>
                <a:spcPts val="0"/>
              </a:spcAft>
              <a:buNone/>
            </a:pPr>
            <a:r>
              <a:t/>
            </a:r>
            <a:endParaRPr sz="2600">
              <a:latin typeface="Comfortaa"/>
              <a:ea typeface="Comfortaa"/>
              <a:cs typeface="Comfortaa"/>
              <a:sym typeface="Comfortaa"/>
            </a:endParaRPr>
          </a:p>
          <a:p>
            <a:pPr indent="0" lvl="0" marL="0" rtl="0" algn="l">
              <a:spcBef>
                <a:spcPts val="0"/>
              </a:spcBef>
              <a:spcAft>
                <a:spcPts val="0"/>
              </a:spcAft>
              <a:buNone/>
            </a:pPr>
            <a:r>
              <a:t/>
            </a:r>
            <a:endParaRPr sz="4300">
              <a:latin typeface="Comfortaa"/>
              <a:ea typeface="Comfortaa"/>
              <a:cs typeface="Comfortaa"/>
              <a:sym typeface="Comfortaa"/>
            </a:endParaRPr>
          </a:p>
          <a:p>
            <a:pPr indent="0" lvl="0" marL="0" rtl="0" algn="l">
              <a:spcBef>
                <a:spcPts val="0"/>
              </a:spcBef>
              <a:spcAft>
                <a:spcPts val="0"/>
              </a:spcAft>
              <a:buNone/>
            </a:pPr>
            <a:r>
              <a:rPr i="1" lang="en" sz="2400">
                <a:latin typeface="Comfortaa"/>
                <a:ea typeface="Comfortaa"/>
                <a:cs typeface="Comfortaa"/>
                <a:sym typeface="Comfortaa"/>
              </a:rPr>
              <a:t>By Aggie Data Science Club (ADSC)</a:t>
            </a:r>
            <a:endParaRPr i="1" sz="24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Applications</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Optical Character Recognition</a:t>
            </a:r>
            <a:endParaRPr sz="1400"/>
          </a:p>
          <a:p>
            <a:pPr indent="-317500" lvl="0" marL="457200" rtl="0" algn="l">
              <a:spcBef>
                <a:spcPts val="0"/>
              </a:spcBef>
              <a:spcAft>
                <a:spcPts val="0"/>
              </a:spcAft>
              <a:buSzPts val="1400"/>
              <a:buChar char="●"/>
            </a:pPr>
            <a:r>
              <a:rPr lang="en" sz="1400"/>
              <a:t>Facial Recognition</a:t>
            </a:r>
            <a:endParaRPr sz="1400"/>
          </a:p>
          <a:p>
            <a:pPr indent="-317500" lvl="0" marL="457200" rtl="0" algn="l">
              <a:spcBef>
                <a:spcPts val="0"/>
              </a:spcBef>
              <a:spcAft>
                <a:spcPts val="0"/>
              </a:spcAft>
              <a:buSzPts val="1400"/>
              <a:buChar char="●"/>
            </a:pPr>
            <a:r>
              <a:rPr lang="en" sz="1400"/>
              <a:t>Autonomous Self-Driving Vehicles</a:t>
            </a:r>
            <a:endParaRPr sz="1400"/>
          </a:p>
          <a:p>
            <a:pPr indent="-317500" lvl="0" marL="457200" rtl="0" algn="l">
              <a:spcBef>
                <a:spcPts val="0"/>
              </a:spcBef>
              <a:spcAft>
                <a:spcPts val="0"/>
              </a:spcAft>
              <a:buSzPts val="1400"/>
              <a:buChar char="●"/>
            </a:pPr>
            <a:r>
              <a:rPr lang="en" sz="1400"/>
              <a:t>Recommendation Engines  in Netflix / Youtube / Amazon</a:t>
            </a:r>
            <a:endParaRPr sz="1400"/>
          </a:p>
          <a:p>
            <a:pPr indent="-317500" lvl="0" marL="457200" rtl="0" algn="l">
              <a:spcBef>
                <a:spcPts val="0"/>
              </a:spcBef>
              <a:spcAft>
                <a:spcPts val="0"/>
              </a:spcAft>
              <a:buSzPts val="1400"/>
              <a:buChar char="●"/>
            </a:pPr>
            <a:r>
              <a:rPr lang="en" sz="1400"/>
              <a:t>Personal Assistants </a:t>
            </a:r>
            <a:r>
              <a:rPr lang="en" sz="1400"/>
              <a:t>(Alexa, Siri, Google)</a:t>
            </a:r>
            <a:endParaRPr sz="1400"/>
          </a:p>
        </p:txBody>
      </p:sp>
      <p:pic>
        <p:nvPicPr>
          <p:cNvPr id="145" name="Google Shape;145;p22"/>
          <p:cNvPicPr preferRelativeResize="0"/>
          <p:nvPr/>
        </p:nvPicPr>
        <p:blipFill rotWithShape="1">
          <a:blip r:embed="rId3">
            <a:alphaModFix/>
          </a:blip>
          <a:srcRect b="20644" l="0" r="0" t="21642"/>
          <a:stretch/>
        </p:blipFill>
        <p:spPr>
          <a:xfrm>
            <a:off x="5459850" y="740575"/>
            <a:ext cx="3428975" cy="1484225"/>
          </a:xfrm>
          <a:prstGeom prst="rect">
            <a:avLst/>
          </a:prstGeom>
          <a:noFill/>
          <a:ln>
            <a:noFill/>
          </a:ln>
        </p:spPr>
      </p:pic>
      <p:pic>
        <p:nvPicPr>
          <p:cNvPr id="146" name="Google Shape;146;p22"/>
          <p:cNvPicPr preferRelativeResize="0"/>
          <p:nvPr/>
        </p:nvPicPr>
        <p:blipFill rotWithShape="1">
          <a:blip r:embed="rId4">
            <a:alphaModFix/>
          </a:blip>
          <a:srcRect b="0" l="20727" r="17418" t="0"/>
          <a:stretch/>
        </p:blipFill>
        <p:spPr>
          <a:xfrm>
            <a:off x="6124700" y="2291725"/>
            <a:ext cx="2427524" cy="2752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637625"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ML?</a:t>
            </a:r>
            <a:endParaRPr/>
          </a:p>
        </p:txBody>
      </p:sp>
      <p:sp>
        <p:nvSpPr>
          <p:cNvPr id="152" name="Google Shape;152;p23"/>
          <p:cNvSpPr txBox="1"/>
          <p:nvPr>
            <p:ph idx="1" type="body"/>
          </p:nvPr>
        </p:nvSpPr>
        <p:spPr>
          <a:xfrm>
            <a:off x="636100" y="2078875"/>
            <a:ext cx="80745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Models</a:t>
            </a:r>
            <a:r>
              <a:rPr lang="en" sz="1500"/>
              <a:t> that detect patterns in </a:t>
            </a:r>
            <a:r>
              <a:rPr b="1" lang="en" sz="1500"/>
              <a:t>data </a:t>
            </a:r>
            <a:r>
              <a:rPr lang="en" sz="1500"/>
              <a:t>and make </a:t>
            </a:r>
            <a:r>
              <a:rPr b="1" lang="en" sz="1500"/>
              <a:t>predictions</a:t>
            </a:r>
            <a:r>
              <a:rPr lang="en" sz="1500"/>
              <a:t> on future patterns with a degree of uncertainty</a:t>
            </a:r>
            <a:endParaRPr sz="1500"/>
          </a:p>
          <a:p>
            <a:pPr indent="-311150" lvl="1" marL="914400" rtl="0" algn="l">
              <a:spcBef>
                <a:spcPts val="0"/>
              </a:spcBef>
              <a:spcAft>
                <a:spcPts val="0"/>
              </a:spcAft>
              <a:buSzPts val="1300"/>
              <a:buChar char="○"/>
            </a:pPr>
            <a:r>
              <a:rPr lang="en" sz="1300"/>
              <a:t>0% accuracy can be as bad as 100% accuracy</a:t>
            </a:r>
            <a:endParaRPr sz="1300"/>
          </a:p>
          <a:p>
            <a:pPr indent="-311150" lvl="1" marL="914400" rtl="0" algn="l">
              <a:spcBef>
                <a:spcPts val="0"/>
              </a:spcBef>
              <a:spcAft>
                <a:spcPts val="0"/>
              </a:spcAft>
              <a:buSzPts val="1300"/>
              <a:buChar char="○"/>
            </a:pPr>
            <a:r>
              <a:rPr lang="en" sz="1300"/>
              <a:t>Data can be numeric or non-numeric</a:t>
            </a:r>
            <a:endParaRPr sz="1300"/>
          </a:p>
          <a:p>
            <a:pPr indent="-323850" lvl="0" marL="457200" rtl="0" algn="l">
              <a:spcBef>
                <a:spcPts val="0"/>
              </a:spcBef>
              <a:spcAft>
                <a:spcPts val="0"/>
              </a:spcAft>
              <a:buSzPts val="1500"/>
              <a:buChar char="●"/>
            </a:pPr>
            <a:r>
              <a:rPr lang="en" sz="1500"/>
              <a:t>The performance of </a:t>
            </a:r>
            <a:r>
              <a:rPr b="1" lang="en" sz="1500"/>
              <a:t>Task T </a:t>
            </a:r>
            <a:r>
              <a:rPr lang="en" sz="1500"/>
              <a:t>as measured by </a:t>
            </a:r>
            <a:r>
              <a:rPr b="1" lang="en" sz="1500"/>
              <a:t>performance measure P </a:t>
            </a:r>
            <a:r>
              <a:rPr lang="en" sz="1500"/>
              <a:t>improves with </a:t>
            </a:r>
            <a:r>
              <a:rPr b="1" lang="en" sz="1500"/>
              <a:t>Experience E</a:t>
            </a:r>
            <a:endParaRPr b="1" sz="1500"/>
          </a:p>
          <a:p>
            <a:pPr indent="-323850" lvl="1" marL="914400" rtl="0" algn="l">
              <a:spcBef>
                <a:spcPts val="0"/>
              </a:spcBef>
              <a:spcAft>
                <a:spcPts val="0"/>
              </a:spcAft>
              <a:buSzPts val="1500"/>
              <a:buChar char="○"/>
            </a:pPr>
            <a:r>
              <a:rPr lang="en" sz="1500"/>
              <a:t>News Article Recommendation System</a:t>
            </a:r>
            <a:endParaRPr sz="1500"/>
          </a:p>
          <a:p>
            <a:pPr indent="-311150" lvl="2" marL="1371600" rtl="0" algn="l">
              <a:spcBef>
                <a:spcPts val="0"/>
              </a:spcBef>
              <a:spcAft>
                <a:spcPts val="0"/>
              </a:spcAft>
              <a:buSzPts val="1300"/>
              <a:buChar char="■"/>
            </a:pPr>
            <a:r>
              <a:rPr lang="en" sz="1300"/>
              <a:t>Task: Classify whether a reader should receive an article or not</a:t>
            </a:r>
            <a:endParaRPr sz="1300"/>
          </a:p>
          <a:p>
            <a:pPr indent="-311150" lvl="2" marL="1371600" rtl="0" algn="l">
              <a:spcBef>
                <a:spcPts val="0"/>
              </a:spcBef>
              <a:spcAft>
                <a:spcPts val="0"/>
              </a:spcAft>
              <a:buSzPts val="1300"/>
              <a:buChar char="■"/>
            </a:pPr>
            <a:r>
              <a:rPr lang="en" sz="1300"/>
              <a:t>Experience: Identify personal preferences and demographics of users</a:t>
            </a:r>
            <a:endParaRPr sz="1300"/>
          </a:p>
          <a:p>
            <a:pPr indent="-311150" lvl="2" marL="1371600" rtl="0" algn="l">
              <a:spcBef>
                <a:spcPts val="0"/>
              </a:spcBef>
              <a:spcAft>
                <a:spcPts val="0"/>
              </a:spcAft>
              <a:buSzPts val="1300"/>
              <a:buChar char="■"/>
            </a:pPr>
            <a:r>
              <a:rPr lang="en" sz="1300"/>
              <a:t>Performance: % of users who read the article in their recommendations</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Which ML Algorithm should I use?</a:t>
            </a:r>
            <a:endParaRPr>
              <a:solidFill>
                <a:schemeClr val="lt1"/>
              </a:solidFill>
            </a:endParaRPr>
          </a:p>
        </p:txBody>
      </p:sp>
      <p:pic>
        <p:nvPicPr>
          <p:cNvPr id="158" name="Google Shape;158;p24"/>
          <p:cNvPicPr preferRelativeResize="0"/>
          <p:nvPr/>
        </p:nvPicPr>
        <p:blipFill>
          <a:blip r:embed="rId3">
            <a:alphaModFix/>
          </a:blip>
          <a:stretch>
            <a:fillRect/>
          </a:stretch>
        </p:blipFill>
        <p:spPr>
          <a:xfrm>
            <a:off x="809125" y="883275"/>
            <a:ext cx="6949426" cy="390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ML</a:t>
            </a:r>
            <a:endParaRPr/>
          </a:p>
        </p:txBody>
      </p:sp>
      <p:sp>
        <p:nvSpPr>
          <p:cNvPr id="164" name="Google Shape;164;p25"/>
          <p:cNvSpPr txBox="1"/>
          <p:nvPr>
            <p:ph idx="1" type="body"/>
          </p:nvPr>
        </p:nvSpPr>
        <p:spPr>
          <a:xfrm>
            <a:off x="729450" y="18502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Supervised</a:t>
            </a:r>
            <a:endParaRPr b="1" sz="1400"/>
          </a:p>
          <a:p>
            <a:pPr indent="-304800" lvl="1" marL="914400" rtl="0" algn="l">
              <a:spcBef>
                <a:spcPts val="0"/>
              </a:spcBef>
              <a:spcAft>
                <a:spcPts val="0"/>
              </a:spcAft>
              <a:buSzPts val="1200"/>
              <a:buChar char="○"/>
            </a:pPr>
            <a:r>
              <a:rPr lang="en" sz="1200"/>
              <a:t>Uses labelled data to make predictions</a:t>
            </a:r>
            <a:endParaRPr sz="1200"/>
          </a:p>
          <a:p>
            <a:pPr indent="-304800" lvl="1" marL="914400" rtl="0" algn="l">
              <a:spcBef>
                <a:spcPts val="0"/>
              </a:spcBef>
              <a:spcAft>
                <a:spcPts val="0"/>
              </a:spcAft>
              <a:buSzPts val="1200"/>
              <a:buChar char="○"/>
            </a:pPr>
            <a:r>
              <a:rPr lang="en" sz="1200"/>
              <a:t>Applications: Image Classification, Sentiment Analysis, Spam Detection, Price Predictions</a:t>
            </a:r>
            <a:endParaRPr sz="1200"/>
          </a:p>
          <a:p>
            <a:pPr indent="-317500" lvl="0" marL="457200" rtl="0" algn="l">
              <a:spcBef>
                <a:spcPts val="0"/>
              </a:spcBef>
              <a:spcAft>
                <a:spcPts val="0"/>
              </a:spcAft>
              <a:buSzPts val="1400"/>
              <a:buChar char="●"/>
            </a:pPr>
            <a:r>
              <a:rPr b="1" lang="en" sz="1400"/>
              <a:t>Unsupervised</a:t>
            </a:r>
            <a:endParaRPr b="1" sz="1400"/>
          </a:p>
          <a:p>
            <a:pPr indent="-304800" lvl="1" marL="914400" rtl="0" algn="l">
              <a:spcBef>
                <a:spcPts val="0"/>
              </a:spcBef>
              <a:spcAft>
                <a:spcPts val="0"/>
              </a:spcAft>
              <a:buSzPts val="1200"/>
              <a:buChar char="○"/>
            </a:pPr>
            <a:r>
              <a:rPr lang="en" sz="1200"/>
              <a:t>Finds hidden patterns in data without labelled outputs</a:t>
            </a:r>
            <a:endParaRPr sz="1200"/>
          </a:p>
          <a:p>
            <a:pPr indent="-304800" lvl="1" marL="914400" rtl="0" algn="l">
              <a:spcBef>
                <a:spcPts val="0"/>
              </a:spcBef>
              <a:spcAft>
                <a:spcPts val="0"/>
              </a:spcAft>
              <a:buSzPts val="1200"/>
              <a:buChar char="○"/>
            </a:pPr>
            <a:r>
              <a:rPr lang="en" sz="1200"/>
              <a:t>Applications: News clustering, Recommendations, NLP, Anomaly Detection</a:t>
            </a:r>
            <a:endParaRPr sz="1200"/>
          </a:p>
          <a:p>
            <a:pPr indent="-317500" lvl="0" marL="457200" rtl="0" algn="l">
              <a:spcBef>
                <a:spcPts val="0"/>
              </a:spcBef>
              <a:spcAft>
                <a:spcPts val="0"/>
              </a:spcAft>
              <a:buSzPts val="1400"/>
              <a:buChar char="●"/>
            </a:pPr>
            <a:r>
              <a:rPr b="1" lang="en" sz="1400"/>
              <a:t>Reinforcement</a:t>
            </a:r>
            <a:endParaRPr b="1" sz="1400"/>
          </a:p>
          <a:p>
            <a:pPr indent="-304800" lvl="1" marL="914400" rtl="0" algn="l">
              <a:spcBef>
                <a:spcPts val="0"/>
              </a:spcBef>
              <a:spcAft>
                <a:spcPts val="0"/>
              </a:spcAft>
              <a:buSzPts val="1200"/>
              <a:buChar char="○"/>
            </a:pPr>
            <a:r>
              <a:rPr lang="en" sz="1200"/>
              <a:t>Continuously achieves optimal behavior through user action and corresponding reward/penalty</a:t>
            </a:r>
            <a:endParaRPr sz="1200"/>
          </a:p>
          <a:p>
            <a:pPr indent="-304800" lvl="1" marL="914400" rtl="0" algn="l">
              <a:spcBef>
                <a:spcPts val="0"/>
              </a:spcBef>
              <a:spcAft>
                <a:spcPts val="0"/>
              </a:spcAft>
              <a:buSzPts val="1200"/>
              <a:buChar char="○"/>
            </a:pPr>
            <a:r>
              <a:rPr lang="en" sz="1200"/>
              <a:t>Applications: Robot Navigation, Self-Driving Cars, Chess Engines</a:t>
            </a:r>
            <a:endParaRPr sz="1200"/>
          </a:p>
          <a:p>
            <a:pPr indent="0" lvl="0" marL="0" rtl="0" algn="l">
              <a:spcBef>
                <a:spcPts val="1200"/>
              </a:spcBef>
              <a:spcAft>
                <a:spcPts val="0"/>
              </a:spcAft>
              <a:buNone/>
            </a:pPr>
            <a:r>
              <a:rPr lang="en" sz="1200"/>
              <a:t>In reality, we would have </a:t>
            </a:r>
            <a:r>
              <a:rPr b="1" lang="en" sz="1200"/>
              <a:t>more than one</a:t>
            </a:r>
            <a:r>
              <a:rPr lang="en" sz="1200"/>
              <a:t> type of ML in an application.</a:t>
            </a:r>
            <a:endParaRPr sz="1200"/>
          </a:p>
          <a:p>
            <a:pPr indent="-304800" lvl="0" marL="457200" rtl="0" algn="l">
              <a:spcBef>
                <a:spcPts val="1200"/>
              </a:spcBef>
              <a:spcAft>
                <a:spcPts val="0"/>
              </a:spcAft>
              <a:buSzPts val="1200"/>
              <a:buChar char="●"/>
            </a:pPr>
            <a:r>
              <a:rPr lang="en" sz="1200"/>
              <a:t>Consider you get an email of a daily newsletter with personalized recommendations?</a:t>
            </a:r>
            <a:endParaRPr sz="1200"/>
          </a:p>
          <a:p>
            <a:pPr indent="-304800" lvl="0" marL="457200" rtl="0" algn="l">
              <a:spcBef>
                <a:spcPts val="0"/>
              </a:spcBef>
              <a:spcAft>
                <a:spcPts val="0"/>
              </a:spcAft>
              <a:buSzPts val="1200"/>
              <a:buChar char="●"/>
            </a:pPr>
            <a:r>
              <a:rPr lang="en" sz="1200"/>
              <a:t>Consider you liking or disliking an article?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 why ML models fail</a:t>
            </a:r>
            <a:endParaRPr/>
          </a:p>
        </p:txBody>
      </p:sp>
      <p:sp>
        <p:nvSpPr>
          <p:cNvPr id="170" name="Google Shape;170;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Overfitting</a:t>
            </a:r>
            <a:endParaRPr/>
          </a:p>
          <a:p>
            <a:pPr indent="-311150" lvl="1" marL="914400" rtl="0" algn="l">
              <a:spcBef>
                <a:spcPts val="0"/>
              </a:spcBef>
              <a:spcAft>
                <a:spcPts val="0"/>
              </a:spcAft>
              <a:buSzPts val="1300"/>
              <a:buChar char="○"/>
            </a:pPr>
            <a:r>
              <a:rPr lang="en" sz="1300"/>
              <a:t>Cannot generalize beyond the training set data</a:t>
            </a:r>
            <a:endParaRPr sz="1300"/>
          </a:p>
          <a:p>
            <a:pPr indent="-311150" lvl="1" marL="914400" rtl="0" algn="l">
              <a:spcBef>
                <a:spcPts val="0"/>
              </a:spcBef>
              <a:spcAft>
                <a:spcPts val="0"/>
              </a:spcAft>
              <a:buSzPts val="1300"/>
              <a:buChar char="○"/>
            </a:pPr>
            <a:r>
              <a:rPr lang="en" sz="1300"/>
              <a:t>Model just cannot be 100% accurate</a:t>
            </a:r>
            <a:endParaRPr sz="1300"/>
          </a:p>
          <a:p>
            <a:pPr indent="-311150" lvl="1" marL="914400" rtl="0" algn="l">
              <a:spcBef>
                <a:spcPts val="0"/>
              </a:spcBef>
              <a:spcAft>
                <a:spcPts val="0"/>
              </a:spcAft>
              <a:buSzPts val="1300"/>
              <a:buChar char="○"/>
            </a:pPr>
            <a:r>
              <a:rPr lang="en" sz="1300"/>
              <a:t>Can be avoided by Cross-Validation</a:t>
            </a:r>
            <a:endParaRPr sz="1300"/>
          </a:p>
          <a:p>
            <a:pPr indent="-311150" lvl="0" marL="457200" rtl="0" algn="l">
              <a:spcBef>
                <a:spcPts val="0"/>
              </a:spcBef>
              <a:spcAft>
                <a:spcPts val="0"/>
              </a:spcAft>
              <a:buSzPts val="1300"/>
              <a:buChar char="●"/>
            </a:pPr>
            <a:r>
              <a:rPr lang="en"/>
              <a:t>Bad data</a:t>
            </a:r>
            <a:endParaRPr/>
          </a:p>
          <a:p>
            <a:pPr indent="-311150" lvl="1" marL="914400" rtl="0" algn="l">
              <a:spcBef>
                <a:spcPts val="0"/>
              </a:spcBef>
              <a:spcAft>
                <a:spcPts val="0"/>
              </a:spcAft>
              <a:buSzPts val="1300"/>
              <a:buChar char="○"/>
            </a:pPr>
            <a:r>
              <a:rPr lang="en" sz="1300"/>
              <a:t>Insufficient Data Points for number of features</a:t>
            </a:r>
            <a:endParaRPr sz="1300"/>
          </a:p>
          <a:p>
            <a:pPr indent="-311150" lvl="1" marL="914400" rtl="0" algn="l">
              <a:spcBef>
                <a:spcPts val="0"/>
              </a:spcBef>
              <a:spcAft>
                <a:spcPts val="0"/>
              </a:spcAft>
              <a:buSzPts val="1300"/>
              <a:buChar char="○"/>
            </a:pPr>
            <a:r>
              <a:rPr lang="en" sz="1300"/>
              <a:t>Unnecessary features not removed</a:t>
            </a:r>
            <a:endParaRPr sz="1300"/>
          </a:p>
          <a:p>
            <a:pPr indent="-311150" lvl="1" marL="914400" rtl="0" algn="l">
              <a:spcBef>
                <a:spcPts val="0"/>
              </a:spcBef>
              <a:spcAft>
                <a:spcPts val="0"/>
              </a:spcAft>
              <a:buSzPts val="1300"/>
              <a:buChar char="○"/>
            </a:pPr>
            <a:r>
              <a:rPr lang="en" sz="1300"/>
              <a:t>Biased Dataset </a:t>
            </a:r>
            <a:endParaRPr sz="1300"/>
          </a:p>
          <a:p>
            <a:pPr indent="-311150" lvl="2" marL="1371600" rtl="0" algn="l">
              <a:spcBef>
                <a:spcPts val="0"/>
              </a:spcBef>
              <a:spcAft>
                <a:spcPts val="0"/>
              </a:spcAft>
              <a:buSzPts val="1300"/>
              <a:buChar char="■"/>
            </a:pPr>
            <a:r>
              <a:rPr lang="en" sz="1300"/>
              <a:t>Sample Bias</a:t>
            </a:r>
            <a:endParaRPr sz="1300"/>
          </a:p>
          <a:p>
            <a:pPr indent="-311150" lvl="2" marL="1371600" rtl="0" algn="l">
              <a:spcBef>
                <a:spcPts val="0"/>
              </a:spcBef>
              <a:spcAft>
                <a:spcPts val="0"/>
              </a:spcAft>
              <a:buSzPts val="1300"/>
              <a:buChar char="■"/>
            </a:pPr>
            <a:r>
              <a:rPr lang="en" sz="1300"/>
              <a:t>Historical Bias</a:t>
            </a:r>
            <a:endParaRPr sz="1300"/>
          </a:p>
          <a:p>
            <a:pPr indent="-311150" lvl="2" marL="1371600" rtl="0" algn="l">
              <a:spcBef>
                <a:spcPts val="0"/>
              </a:spcBef>
              <a:spcAft>
                <a:spcPts val="0"/>
              </a:spcAft>
              <a:buSzPts val="1300"/>
              <a:buChar char="■"/>
            </a:pPr>
            <a:r>
              <a:rPr lang="en" sz="1300"/>
              <a:t>Not all bias is bad!</a:t>
            </a:r>
            <a:endParaRPr sz="1300"/>
          </a:p>
        </p:txBody>
      </p:sp>
      <p:pic>
        <p:nvPicPr>
          <p:cNvPr id="171" name="Google Shape;171;p26"/>
          <p:cNvPicPr preferRelativeResize="0"/>
          <p:nvPr/>
        </p:nvPicPr>
        <p:blipFill>
          <a:blip r:embed="rId3">
            <a:alphaModFix/>
          </a:blip>
          <a:stretch>
            <a:fillRect/>
          </a:stretch>
        </p:blipFill>
        <p:spPr>
          <a:xfrm>
            <a:off x="5527275" y="836172"/>
            <a:ext cx="3318024" cy="1360400"/>
          </a:xfrm>
          <a:prstGeom prst="rect">
            <a:avLst/>
          </a:prstGeom>
          <a:noFill/>
          <a:ln>
            <a:noFill/>
          </a:ln>
        </p:spPr>
      </p:pic>
      <p:pic>
        <p:nvPicPr>
          <p:cNvPr id="172" name="Google Shape;172;p26"/>
          <p:cNvPicPr preferRelativeResize="0"/>
          <p:nvPr/>
        </p:nvPicPr>
        <p:blipFill>
          <a:blip r:embed="rId4">
            <a:alphaModFix/>
          </a:blip>
          <a:stretch>
            <a:fillRect/>
          </a:stretch>
        </p:blipFill>
        <p:spPr>
          <a:xfrm>
            <a:off x="5545025" y="2381125"/>
            <a:ext cx="3318024" cy="1153203"/>
          </a:xfrm>
          <a:prstGeom prst="rect">
            <a:avLst/>
          </a:prstGeom>
          <a:noFill/>
          <a:ln>
            <a:noFill/>
          </a:ln>
        </p:spPr>
      </p:pic>
      <p:pic>
        <p:nvPicPr>
          <p:cNvPr id="173" name="Google Shape;173;p26"/>
          <p:cNvPicPr preferRelativeResize="0"/>
          <p:nvPr/>
        </p:nvPicPr>
        <p:blipFill>
          <a:blip r:embed="rId5">
            <a:alphaModFix/>
          </a:blip>
          <a:stretch>
            <a:fillRect/>
          </a:stretch>
        </p:blipFill>
        <p:spPr>
          <a:xfrm>
            <a:off x="5812350" y="3600989"/>
            <a:ext cx="2932524" cy="1429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1457275" y="2212400"/>
            <a:ext cx="687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Lato"/>
                <a:ea typeface="Lato"/>
                <a:cs typeface="Lato"/>
                <a:sym typeface="Lato"/>
              </a:rPr>
              <a:t>Types of Models</a:t>
            </a:r>
            <a:endParaRPr b="1" sz="40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84" name="Google Shape;18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Linear model</a:t>
            </a:r>
            <a:endParaRPr/>
          </a:p>
          <a:p>
            <a:pPr indent="-298450" lvl="1" marL="914400" rtl="0" algn="l">
              <a:spcBef>
                <a:spcPts val="0"/>
              </a:spcBef>
              <a:spcAft>
                <a:spcPts val="0"/>
              </a:spcAft>
              <a:buSzPts val="1100"/>
              <a:buChar char="○"/>
            </a:pPr>
            <a:r>
              <a:rPr lang="en"/>
              <a:t>Simple, easy to explain</a:t>
            </a:r>
            <a:endParaRPr/>
          </a:p>
          <a:p>
            <a:pPr indent="-311150" lvl="0" marL="457200" rtl="0" algn="l">
              <a:spcBef>
                <a:spcPts val="0"/>
              </a:spcBef>
              <a:spcAft>
                <a:spcPts val="0"/>
              </a:spcAft>
              <a:buSzPts val="1300"/>
              <a:buChar char="●"/>
            </a:pPr>
            <a:r>
              <a:rPr lang="en"/>
              <a:t>Provides continuous output</a:t>
            </a:r>
            <a:endParaRPr/>
          </a:p>
          <a:p>
            <a:pPr indent="-311150" lvl="0" marL="457200" rtl="0" algn="l">
              <a:spcBef>
                <a:spcPts val="0"/>
              </a:spcBef>
              <a:spcAft>
                <a:spcPts val="0"/>
              </a:spcAft>
              <a:buSzPts val="1300"/>
              <a:buChar char="●"/>
            </a:pPr>
            <a:r>
              <a:rPr lang="en"/>
              <a:t>Multiple loss functions, but ordinary least squares and ridge regression are the most common</a:t>
            </a:r>
            <a:endParaRPr/>
          </a:p>
        </p:txBody>
      </p:sp>
      <p:pic>
        <p:nvPicPr>
          <p:cNvPr id="185" name="Google Shape;185;p28"/>
          <p:cNvPicPr preferRelativeResize="0"/>
          <p:nvPr/>
        </p:nvPicPr>
        <p:blipFill>
          <a:blip r:embed="rId3">
            <a:alphaModFix/>
          </a:blip>
          <a:stretch>
            <a:fillRect/>
          </a:stretch>
        </p:blipFill>
        <p:spPr>
          <a:xfrm>
            <a:off x="5465721" y="506550"/>
            <a:ext cx="3608130" cy="22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191" name="Google Shape;191;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Not actually regression</a:t>
            </a:r>
            <a:endParaRPr/>
          </a:p>
          <a:p>
            <a:pPr indent="-311150" lvl="0" marL="457200" rtl="0" algn="l">
              <a:spcBef>
                <a:spcPts val="0"/>
              </a:spcBef>
              <a:spcAft>
                <a:spcPts val="0"/>
              </a:spcAft>
              <a:buSzPts val="1300"/>
              <a:buChar char="●"/>
            </a:pPr>
            <a:r>
              <a:rPr lang="en"/>
              <a:t>Outputs a probability</a:t>
            </a:r>
            <a:endParaRPr/>
          </a:p>
          <a:p>
            <a:pPr indent="-298450" lvl="1" marL="914400" rtl="0" algn="l">
              <a:spcBef>
                <a:spcPts val="0"/>
              </a:spcBef>
              <a:spcAft>
                <a:spcPts val="0"/>
              </a:spcAft>
              <a:buSzPts val="1100"/>
              <a:buChar char="○"/>
            </a:pPr>
            <a:r>
              <a:rPr lang="en"/>
              <a:t>Above 50%, class is 1, below 50%, class is 0</a:t>
            </a:r>
            <a:endParaRPr/>
          </a:p>
          <a:p>
            <a:pPr indent="-311150" lvl="0" marL="457200" rtl="0" algn="l">
              <a:spcBef>
                <a:spcPts val="0"/>
              </a:spcBef>
              <a:spcAft>
                <a:spcPts val="0"/>
              </a:spcAft>
              <a:buSzPts val="1300"/>
              <a:buChar char="●"/>
            </a:pPr>
            <a:r>
              <a:rPr lang="en"/>
              <a:t>Very simple and well performing</a:t>
            </a:r>
            <a:endParaRPr/>
          </a:p>
          <a:p>
            <a:pPr indent="-298450" lvl="1" marL="914400" rtl="0" algn="l">
              <a:spcBef>
                <a:spcPts val="0"/>
              </a:spcBef>
              <a:spcAft>
                <a:spcPts val="0"/>
              </a:spcAft>
              <a:buSzPts val="1100"/>
              <a:buChar char="○"/>
            </a:pPr>
            <a:r>
              <a:rPr lang="en"/>
              <a:t>Oftentimes as good as very complicated models</a:t>
            </a:r>
            <a:endParaRPr/>
          </a:p>
          <a:p>
            <a:pPr indent="-298450" lvl="1" marL="914400" rtl="0" algn="l">
              <a:spcBef>
                <a:spcPts val="0"/>
              </a:spcBef>
              <a:spcAft>
                <a:spcPts val="0"/>
              </a:spcAft>
              <a:buSzPts val="1100"/>
              <a:buChar char="○"/>
            </a:pPr>
            <a:r>
              <a:rPr lang="en"/>
              <a:t>Explainable</a:t>
            </a:r>
            <a:endParaRPr/>
          </a:p>
        </p:txBody>
      </p:sp>
      <p:pic>
        <p:nvPicPr>
          <p:cNvPr id="192" name="Google Shape;192;p29"/>
          <p:cNvPicPr preferRelativeResize="0"/>
          <p:nvPr/>
        </p:nvPicPr>
        <p:blipFill>
          <a:blip r:embed="rId3">
            <a:alphaModFix/>
          </a:blip>
          <a:stretch>
            <a:fillRect/>
          </a:stretch>
        </p:blipFill>
        <p:spPr>
          <a:xfrm>
            <a:off x="4594150" y="2675648"/>
            <a:ext cx="4238149" cy="228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use cases for logistic regression</a:t>
            </a:r>
            <a:endParaRPr/>
          </a:p>
        </p:txBody>
      </p:sp>
      <p:sp>
        <p:nvSpPr>
          <p:cNvPr id="198" name="Google Shape;198;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Determining if someone should get a loan</a:t>
            </a:r>
            <a:endParaRPr/>
          </a:p>
          <a:p>
            <a:pPr indent="-311150" lvl="0" marL="457200" rtl="0" algn="l">
              <a:spcBef>
                <a:spcPts val="0"/>
              </a:spcBef>
              <a:spcAft>
                <a:spcPts val="0"/>
              </a:spcAft>
              <a:buSzPts val="1300"/>
              <a:buChar char="●"/>
            </a:pPr>
            <a:r>
              <a:rPr lang="en"/>
              <a:t>Classifying email as spam or not spam</a:t>
            </a:r>
            <a:endParaRPr/>
          </a:p>
          <a:p>
            <a:pPr indent="-311150" lvl="0" marL="457200" rtl="0" algn="l">
              <a:spcBef>
                <a:spcPts val="0"/>
              </a:spcBef>
              <a:spcAft>
                <a:spcPts val="0"/>
              </a:spcAft>
              <a:buSzPts val="1300"/>
              <a:buChar char="●"/>
            </a:pPr>
            <a:r>
              <a:rPr lang="en"/>
              <a:t>Determining whether or not someone died on the titanic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sp>
        <p:nvSpPr>
          <p:cNvPr id="204" name="Google Shape;204;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All ML models are based around minimizing a loss function (also known as objective function)</a:t>
            </a:r>
            <a:endParaRPr/>
          </a:p>
          <a:p>
            <a:pPr indent="-311150" lvl="0" marL="457200" rtl="0" algn="l">
              <a:spcBef>
                <a:spcPts val="0"/>
              </a:spcBef>
              <a:spcAft>
                <a:spcPts val="0"/>
              </a:spcAft>
              <a:buSzPts val="1300"/>
              <a:buChar char="●"/>
            </a:pPr>
            <a:r>
              <a:rPr lang="en"/>
              <a:t>Different loss functions for different methods and tasks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t>
            </a:r>
            <a:r>
              <a:rPr b="1" lang="en"/>
              <a:t>Data Science</a:t>
            </a:r>
            <a:r>
              <a:rPr lang="en"/>
              <a:t>?</a:t>
            </a:r>
            <a:endParaRPr/>
          </a:p>
        </p:txBody>
      </p:sp>
      <p:sp>
        <p:nvSpPr>
          <p:cNvPr id="92" name="Google Shape;92;p14"/>
          <p:cNvSpPr txBox="1"/>
          <p:nvPr>
            <p:ph idx="1" type="body"/>
          </p:nvPr>
        </p:nvSpPr>
        <p:spPr>
          <a:xfrm>
            <a:off x="339950" y="2138350"/>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Font typeface="Comfortaa"/>
              <a:buChar char="●"/>
            </a:pPr>
            <a:r>
              <a:rPr lang="en">
                <a:solidFill>
                  <a:schemeClr val="dk2"/>
                </a:solidFill>
                <a:latin typeface="Comfortaa"/>
                <a:ea typeface="Comfortaa"/>
                <a:cs typeface="Comfortaa"/>
                <a:sym typeface="Comfortaa"/>
              </a:rPr>
              <a:t>“Data science is an interdisciplinary field that uses scientific methods, processes, algorithms and systems to extract or extrapolate knowledge and insights from noisy, structured and unstructured data, and apply knowledge from data across a broad range of application domains.”</a:t>
            </a:r>
            <a:endParaRPr>
              <a:solidFill>
                <a:schemeClr val="dk2"/>
              </a:solidFill>
              <a:latin typeface="Comfortaa"/>
              <a:ea typeface="Comfortaa"/>
              <a:cs typeface="Comfortaa"/>
              <a:sym typeface="Comfortaa"/>
            </a:endParaRPr>
          </a:p>
          <a:p>
            <a:pPr indent="0" lvl="0" marL="457200" rtl="0" algn="l">
              <a:spcBef>
                <a:spcPts val="1200"/>
              </a:spcBef>
              <a:spcAft>
                <a:spcPts val="1200"/>
              </a:spcAft>
              <a:buNone/>
            </a:pPr>
            <a:r>
              <a:rPr lang="en">
                <a:solidFill>
                  <a:schemeClr val="dk2"/>
                </a:solidFill>
                <a:latin typeface="Comfortaa"/>
                <a:ea typeface="Comfortaa"/>
                <a:cs typeface="Comfortaa"/>
                <a:sym typeface="Comfortaa"/>
              </a:rPr>
              <a:t>- Wikipedia</a:t>
            </a:r>
            <a:endParaRPr sz="1100">
              <a:solidFill>
                <a:schemeClr val="dk2"/>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Loss Functions (Regression)</a:t>
            </a:r>
            <a:endParaRPr/>
          </a:p>
        </p:txBody>
      </p:sp>
      <p:pic>
        <p:nvPicPr>
          <p:cNvPr id="210" name="Google Shape;210;p32"/>
          <p:cNvPicPr preferRelativeResize="0"/>
          <p:nvPr/>
        </p:nvPicPr>
        <p:blipFill>
          <a:blip r:embed="rId3">
            <a:alphaModFix/>
          </a:blip>
          <a:stretch>
            <a:fillRect/>
          </a:stretch>
        </p:blipFill>
        <p:spPr>
          <a:xfrm>
            <a:off x="88800" y="1788150"/>
            <a:ext cx="4445343" cy="1013850"/>
          </a:xfrm>
          <a:prstGeom prst="rect">
            <a:avLst/>
          </a:prstGeom>
          <a:noFill/>
          <a:ln>
            <a:noFill/>
          </a:ln>
        </p:spPr>
      </p:pic>
      <p:pic>
        <p:nvPicPr>
          <p:cNvPr id="211" name="Google Shape;211;p32"/>
          <p:cNvPicPr preferRelativeResize="0"/>
          <p:nvPr/>
        </p:nvPicPr>
        <p:blipFill>
          <a:blip r:embed="rId4">
            <a:alphaModFix/>
          </a:blip>
          <a:stretch>
            <a:fillRect/>
          </a:stretch>
        </p:blipFill>
        <p:spPr>
          <a:xfrm>
            <a:off x="88800" y="2802000"/>
            <a:ext cx="4782143" cy="1013850"/>
          </a:xfrm>
          <a:prstGeom prst="rect">
            <a:avLst/>
          </a:prstGeom>
          <a:noFill/>
          <a:ln>
            <a:noFill/>
          </a:ln>
        </p:spPr>
      </p:pic>
      <p:sp>
        <p:nvSpPr>
          <p:cNvPr id="212" name="Google Shape;212;p32"/>
          <p:cNvSpPr txBox="1"/>
          <p:nvPr/>
        </p:nvSpPr>
        <p:spPr>
          <a:xfrm>
            <a:off x="4879975" y="2017425"/>
            <a:ext cx="42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AKA L2 loss. Sensitive to outliers, but easier to compute</a:t>
            </a:r>
            <a:endParaRPr>
              <a:latin typeface="Lato"/>
              <a:ea typeface="Lato"/>
              <a:cs typeface="Lato"/>
              <a:sym typeface="Lato"/>
            </a:endParaRPr>
          </a:p>
        </p:txBody>
      </p:sp>
      <p:sp>
        <p:nvSpPr>
          <p:cNvPr id="213" name="Google Shape;213;p32"/>
          <p:cNvSpPr txBox="1"/>
          <p:nvPr/>
        </p:nvSpPr>
        <p:spPr>
          <a:xfrm>
            <a:off x="4879975" y="2905900"/>
            <a:ext cx="42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AKA L1 loss. Harder to compute, but more resistant to outliers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Loss Functions (Classification)</a:t>
            </a:r>
            <a:endParaRPr/>
          </a:p>
        </p:txBody>
      </p:sp>
      <p:pic>
        <p:nvPicPr>
          <p:cNvPr id="219" name="Google Shape;219;p33"/>
          <p:cNvPicPr preferRelativeResize="0"/>
          <p:nvPr/>
        </p:nvPicPr>
        <p:blipFill>
          <a:blip r:embed="rId3">
            <a:alphaModFix/>
          </a:blip>
          <a:stretch>
            <a:fillRect/>
          </a:stretch>
        </p:blipFill>
        <p:spPr>
          <a:xfrm>
            <a:off x="88775" y="2024425"/>
            <a:ext cx="8839199" cy="430095"/>
          </a:xfrm>
          <a:prstGeom prst="rect">
            <a:avLst/>
          </a:prstGeom>
          <a:noFill/>
          <a:ln>
            <a:noFill/>
          </a:ln>
        </p:spPr>
      </p:pic>
      <p:pic>
        <p:nvPicPr>
          <p:cNvPr id="220" name="Google Shape;220;p33"/>
          <p:cNvPicPr preferRelativeResize="0"/>
          <p:nvPr/>
        </p:nvPicPr>
        <p:blipFill>
          <a:blip r:embed="rId4">
            <a:alphaModFix/>
          </a:blip>
          <a:stretch>
            <a:fillRect/>
          </a:stretch>
        </p:blipFill>
        <p:spPr>
          <a:xfrm>
            <a:off x="234200" y="2770500"/>
            <a:ext cx="6553526"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Trees</a:t>
            </a:r>
            <a:endParaRPr/>
          </a:p>
        </p:txBody>
      </p:sp>
      <p:sp>
        <p:nvSpPr>
          <p:cNvPr id="226" name="Google Shape;226;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Decide on splitting criteria based on Gini information gain or Shannon entropy</a:t>
            </a:r>
            <a:endParaRPr/>
          </a:p>
          <a:p>
            <a:pPr indent="-311150" lvl="0" marL="457200" rtl="0" algn="l">
              <a:spcBef>
                <a:spcPts val="0"/>
              </a:spcBef>
              <a:spcAft>
                <a:spcPts val="0"/>
              </a:spcAft>
              <a:buSzPts val="1300"/>
              <a:buChar char="●"/>
            </a:pPr>
            <a:r>
              <a:rPr lang="en"/>
              <a:t>Very interpretable</a:t>
            </a:r>
            <a:endParaRPr/>
          </a:p>
          <a:p>
            <a:pPr indent="-311150" lvl="0" marL="457200" rtl="0" algn="l">
              <a:spcBef>
                <a:spcPts val="0"/>
              </a:spcBef>
              <a:spcAft>
                <a:spcPts val="0"/>
              </a:spcAft>
              <a:buSzPts val="1300"/>
              <a:buChar char="●"/>
            </a:pPr>
            <a:r>
              <a:rPr lang="en"/>
              <a:t>At inference time, follow the decision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1172275" y="612751"/>
            <a:ext cx="7015050" cy="438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1510393" y="0"/>
            <a:ext cx="612321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768900" y="132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Data Science?</a:t>
            </a:r>
            <a:endParaRPr/>
          </a:p>
        </p:txBody>
      </p:sp>
      <p:sp>
        <p:nvSpPr>
          <p:cNvPr id="98" name="Google Shape;98;p15"/>
          <p:cNvSpPr txBox="1"/>
          <p:nvPr>
            <p:ph idx="1" type="body"/>
          </p:nvPr>
        </p:nvSpPr>
        <p:spPr>
          <a:xfrm>
            <a:off x="787750" y="20235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 sz="2000">
                <a:solidFill>
                  <a:schemeClr val="dk2"/>
                </a:solidFill>
              </a:rPr>
              <a:t>A combination of many fields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Focused on solving real-world problems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A very new and growing field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“Scientific”</a:t>
            </a:r>
            <a:endParaRPr sz="2000">
              <a:solidFill>
                <a:schemeClr val="dk2"/>
              </a:solidFill>
            </a:endParaRPr>
          </a:p>
          <a:p>
            <a:pPr indent="0" lvl="0" marL="914400" rtl="0" algn="l">
              <a:spcBef>
                <a:spcPts val="1200"/>
              </a:spcBef>
              <a:spcAft>
                <a:spcPts val="0"/>
              </a:spcAft>
              <a:buNone/>
            </a:pPr>
            <a:r>
              <a:t/>
            </a:r>
            <a:endParaRPr sz="2000">
              <a:solidFill>
                <a:schemeClr val="dk2"/>
              </a:solidFill>
            </a:endParaRPr>
          </a:p>
          <a:p>
            <a:pPr indent="0" lvl="0" marL="0" rtl="0" algn="l">
              <a:spcBef>
                <a:spcPts val="1200"/>
              </a:spcBef>
              <a:spcAft>
                <a:spcPts val="0"/>
              </a:spcAft>
              <a:buNone/>
            </a:pPr>
            <a:r>
              <a:rPr lang="en">
                <a:solidFill>
                  <a:schemeClr val="dk2"/>
                </a:solidFill>
              </a:rPr>
              <a:t>Easy-to-read resources and news on DS:</a:t>
            </a:r>
            <a:endParaRPr>
              <a:solidFill>
                <a:schemeClr val="dk2"/>
              </a:solidFill>
            </a:endParaRPr>
          </a:p>
          <a:p>
            <a:pPr indent="0" lvl="0" marL="0" rtl="0" algn="l">
              <a:spcBef>
                <a:spcPts val="1200"/>
              </a:spcBef>
              <a:spcAft>
                <a:spcPts val="1200"/>
              </a:spcAft>
              <a:buNone/>
            </a:pPr>
            <a:r>
              <a:rPr lang="en" u="sng">
                <a:solidFill>
                  <a:schemeClr val="dk2"/>
                </a:solidFill>
                <a:hlinkClick r:id="rId3">
                  <a:extLst>
                    <a:ext uri="{A12FA001-AC4F-418D-AE19-62706E023703}">
                      <ahyp:hlinkClr val="tx"/>
                    </a:ext>
                  </a:extLst>
                </a:hlinkClick>
              </a:rPr>
              <a:t>https://towardsdatascience.com/</a:t>
            </a:r>
            <a:r>
              <a:rPr lang="en">
                <a:solidFill>
                  <a:schemeClr val="dk2"/>
                </a:solidFill>
              </a:rPr>
              <a:t> </a:t>
            </a:r>
            <a:endParaRPr>
              <a:solidFill>
                <a:schemeClr val="dk2"/>
              </a:solidFill>
            </a:endParaRPr>
          </a:p>
        </p:txBody>
      </p:sp>
      <p:pic>
        <p:nvPicPr>
          <p:cNvPr id="99" name="Google Shape;99;p15"/>
          <p:cNvPicPr preferRelativeResize="0"/>
          <p:nvPr/>
        </p:nvPicPr>
        <p:blipFill>
          <a:blip r:embed="rId4">
            <a:alphaModFix/>
          </a:blip>
          <a:stretch>
            <a:fillRect/>
          </a:stretch>
        </p:blipFill>
        <p:spPr>
          <a:xfrm>
            <a:off x="5444075" y="1185375"/>
            <a:ext cx="3699925" cy="33534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1960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 Pandas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733"/>
          </a:p>
          <a:p>
            <a:pPr indent="0" lvl="0" marL="0" rtl="0" algn="l">
              <a:spcBef>
                <a:spcPts val="0"/>
              </a:spcBef>
              <a:spcAft>
                <a:spcPts val="0"/>
              </a:spcAft>
              <a:buNone/>
            </a:pPr>
            <a:r>
              <a:t/>
            </a:r>
            <a:endParaRPr sz="1733"/>
          </a:p>
          <a:p>
            <a:pPr indent="0" lvl="0" marL="0" rtl="0" algn="l">
              <a:spcBef>
                <a:spcPts val="0"/>
              </a:spcBef>
              <a:spcAft>
                <a:spcPts val="0"/>
              </a:spcAft>
              <a:buNone/>
            </a:pPr>
            <a:r>
              <a:rPr lang="en" sz="1733"/>
              <a:t>By the Aggie Data Science Club :)</a:t>
            </a:r>
            <a:endParaRPr/>
          </a:p>
        </p:txBody>
      </p:sp>
      <p:sp>
        <p:nvSpPr>
          <p:cNvPr id="105" name="Google Shape;105;p16"/>
          <p:cNvSpPr txBox="1"/>
          <p:nvPr/>
        </p:nvSpPr>
        <p:spPr>
          <a:xfrm>
            <a:off x="260200" y="3690800"/>
            <a:ext cx="7344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View or Clone Repository from Github: </a:t>
            </a:r>
            <a:endParaRPr b="1">
              <a:latin typeface="Lato"/>
              <a:ea typeface="Lato"/>
              <a:cs typeface="Lato"/>
              <a:sym typeface="Lato"/>
            </a:endParaRPr>
          </a:p>
          <a:p>
            <a:pPr indent="0" lvl="0" marL="0" rtl="0" algn="l">
              <a:spcBef>
                <a:spcPts val="0"/>
              </a:spcBef>
              <a:spcAft>
                <a:spcPts val="0"/>
              </a:spcAft>
              <a:buNone/>
            </a:pPr>
            <a:r>
              <a:rPr b="1" lang="en" u="sng">
                <a:solidFill>
                  <a:schemeClr val="hlink"/>
                </a:solidFill>
                <a:latin typeface="Lato"/>
                <a:ea typeface="Lato"/>
                <a:cs typeface="Lato"/>
                <a:sym typeface="Lato"/>
                <a:hlinkClick r:id="rId3"/>
              </a:rPr>
              <a:t>https://github.com/aggiedatascience/eda</a:t>
            </a: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sz="1300">
                <a:latin typeface="Courier New"/>
                <a:ea typeface="Courier New"/>
                <a:cs typeface="Courier New"/>
                <a:sym typeface="Courier New"/>
              </a:rPr>
              <a:t>git clone </a:t>
            </a:r>
            <a:r>
              <a:rPr b="1" lang="en" sz="1300">
                <a:latin typeface="Courier New"/>
                <a:ea typeface="Courier New"/>
                <a:cs typeface="Courier New"/>
                <a:sym typeface="Courier New"/>
              </a:rPr>
              <a:t>https://github.com/aggiedatascience/eda.git</a:t>
            </a:r>
            <a:endParaRPr b="1" sz="1300">
              <a:latin typeface="Courier New"/>
              <a:ea typeface="Courier New"/>
              <a:cs typeface="Courier New"/>
              <a:sym typeface="Courier New"/>
            </a:endParaRPr>
          </a:p>
        </p:txBody>
      </p:sp>
      <p:pic>
        <p:nvPicPr>
          <p:cNvPr id="106" name="Google Shape;106;p16"/>
          <p:cNvPicPr preferRelativeResize="0"/>
          <p:nvPr/>
        </p:nvPicPr>
        <p:blipFill rotWithShape="1">
          <a:blip r:embed="rId4">
            <a:alphaModFix/>
          </a:blip>
          <a:srcRect b="6716" l="0" r="0" t="0"/>
          <a:stretch/>
        </p:blipFill>
        <p:spPr>
          <a:xfrm>
            <a:off x="6081063" y="234800"/>
            <a:ext cx="2932325" cy="1791700"/>
          </a:xfrm>
          <a:prstGeom prst="rect">
            <a:avLst/>
          </a:prstGeom>
          <a:noFill/>
          <a:ln>
            <a:noFill/>
          </a:ln>
        </p:spPr>
      </p:pic>
      <p:pic>
        <p:nvPicPr>
          <p:cNvPr id="107" name="Google Shape;107;p16"/>
          <p:cNvPicPr preferRelativeResize="0"/>
          <p:nvPr/>
        </p:nvPicPr>
        <p:blipFill>
          <a:blip r:embed="rId5">
            <a:alphaModFix/>
          </a:blip>
          <a:stretch>
            <a:fillRect/>
          </a:stretch>
        </p:blipFill>
        <p:spPr>
          <a:xfrm>
            <a:off x="6109038" y="2292275"/>
            <a:ext cx="2876399" cy="179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Pandas?</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Clr>
                <a:schemeClr val="dk2"/>
              </a:buClr>
              <a:buSzPct val="100000"/>
              <a:buChar char="●"/>
            </a:pPr>
            <a:r>
              <a:rPr lang="en">
                <a:solidFill>
                  <a:schemeClr val="dk2"/>
                </a:solidFill>
              </a:rPr>
              <a:t>Python Data Analysis library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Create dataframes and perform operations on them</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It’s open-source</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Constantly updated</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Created by Wes McKinney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Author of Python for Data Analysis</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Built on top of NumPy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Support operations on multi-dimensional arrays</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0"/>
              </a:spcAft>
              <a:buNone/>
            </a:pPr>
            <a:r>
              <a:rPr lang="en">
                <a:solidFill>
                  <a:schemeClr val="dk2"/>
                </a:solidFill>
              </a:rPr>
              <a:t>Documentation: </a:t>
            </a:r>
            <a:r>
              <a:rPr lang="en" u="sng">
                <a:solidFill>
                  <a:schemeClr val="dk2"/>
                </a:solidFill>
                <a:hlinkClick r:id="rId3">
                  <a:extLst>
                    <a:ext uri="{A12FA001-AC4F-418D-AE19-62706E023703}">
                      <ahyp:hlinkClr val="tx"/>
                    </a:ext>
                  </a:extLst>
                </a:hlinkClick>
              </a:rPr>
              <a:t>https://pandas.pydata.org/docs/</a:t>
            </a:r>
            <a:endParaRPr>
              <a:solidFill>
                <a:schemeClr val="dk2"/>
              </a:solidFill>
            </a:endParaRPr>
          </a:p>
          <a:p>
            <a:pPr indent="0" lvl="0" marL="0" rtl="0" algn="l">
              <a:spcBef>
                <a:spcPts val="1200"/>
              </a:spcBef>
              <a:spcAft>
                <a:spcPts val="120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Pandas?</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Well, it’s one of the easiest libraries to learn (we’ll show you!)</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So it’s useful for getting research and internship opportunities</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Meant for “laptop-scale” data analysis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Not great for production scale</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Great interface with other Python data libraries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Matplotlib, Scikit-learn, PyTorch</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Support functions for feature extraction</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One-Hot Encoding: Convert categorical data (like strings) into numbers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Tasks</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Reading and writing to CSV</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Average, median, max of a column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Removing missing values</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Truncating data</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Filtering rows by some criteria</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Generating date and time ranges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Series - a single column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DataFrame - rows and columns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Imagine it’s like a spreadsheet</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Contains tabular data</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AKA an ordered collection of series!</a:t>
            </a:r>
            <a:endParaRPr>
              <a:solidFill>
                <a:schemeClr val="dk2"/>
              </a:solidFill>
            </a:endParaRPr>
          </a:p>
        </p:txBody>
      </p:sp>
      <p:pic>
        <p:nvPicPr>
          <p:cNvPr id="132" name="Google Shape;132;p20"/>
          <p:cNvPicPr preferRelativeResize="0"/>
          <p:nvPr/>
        </p:nvPicPr>
        <p:blipFill>
          <a:blip r:embed="rId3">
            <a:alphaModFix/>
          </a:blip>
          <a:stretch>
            <a:fillRect/>
          </a:stretch>
        </p:blipFill>
        <p:spPr>
          <a:xfrm>
            <a:off x="4158525" y="1005025"/>
            <a:ext cx="4844574" cy="371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36" name="Shape 136"/>
        <p:cNvGrpSpPr/>
        <p:nvPr/>
      </p:nvGrpSpPr>
      <p:grpSpPr>
        <a:xfrm>
          <a:off x="0" y="0"/>
          <a:ext cx="0" cy="0"/>
          <a:chOff x="0" y="0"/>
          <a:chExt cx="0" cy="0"/>
        </a:xfrm>
      </p:grpSpPr>
      <p:sp>
        <p:nvSpPr>
          <p:cNvPr id="137" name="Google Shape;137;p21"/>
          <p:cNvSpPr txBox="1"/>
          <p:nvPr>
            <p:ph type="ctrTitle"/>
          </p:nvPr>
        </p:nvSpPr>
        <p:spPr>
          <a:xfrm>
            <a:off x="1960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Intro to ML </a:t>
            </a:r>
            <a:endParaRPr/>
          </a:p>
          <a:p>
            <a:pPr indent="0" lvl="0" marL="0" rtl="0" algn="l">
              <a:spcBef>
                <a:spcPts val="0"/>
              </a:spcBef>
              <a:spcAft>
                <a:spcPts val="0"/>
              </a:spcAft>
              <a:buNone/>
            </a:pPr>
            <a:r>
              <a:rPr lang="en"/>
              <a:t>(Regression &amp;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33"/>
              <a:t>By the Aggie Data Science Club :)</a:t>
            </a:r>
            <a:endParaRPr sz="1733"/>
          </a:p>
        </p:txBody>
      </p:sp>
      <p:sp>
        <p:nvSpPr>
          <p:cNvPr id="138" name="Google Shape;138;p21"/>
          <p:cNvSpPr txBox="1"/>
          <p:nvPr/>
        </p:nvSpPr>
        <p:spPr>
          <a:xfrm>
            <a:off x="260200" y="3690800"/>
            <a:ext cx="7344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View or Clone Repository from Github: </a:t>
            </a:r>
            <a:endParaRPr b="1">
              <a:latin typeface="Lato"/>
              <a:ea typeface="Lato"/>
              <a:cs typeface="Lato"/>
              <a:sym typeface="Lato"/>
            </a:endParaRPr>
          </a:p>
          <a:p>
            <a:pPr indent="0" lvl="0" marL="0" rtl="0" algn="l">
              <a:spcBef>
                <a:spcPts val="0"/>
              </a:spcBef>
              <a:spcAft>
                <a:spcPts val="0"/>
              </a:spcAft>
              <a:buNone/>
            </a:pPr>
            <a:r>
              <a:rPr b="1" lang="en" u="sng">
                <a:solidFill>
                  <a:schemeClr val="accent5"/>
                </a:solidFill>
                <a:latin typeface="Lato"/>
                <a:ea typeface="Lato"/>
                <a:cs typeface="Lato"/>
                <a:sym typeface="Lato"/>
                <a:hlinkClick r:id="rId3">
                  <a:extLst>
                    <a:ext uri="{A12FA001-AC4F-418D-AE19-62706E023703}">
                      <ahyp:hlinkClr val="tx"/>
                    </a:ext>
                  </a:extLst>
                </a:hlinkClick>
              </a:rPr>
              <a:t>https://github.com/aggiedatascience/eda</a:t>
            </a: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sz="1300">
                <a:latin typeface="Courier New"/>
                <a:ea typeface="Courier New"/>
                <a:cs typeface="Courier New"/>
                <a:sym typeface="Courier New"/>
              </a:rPr>
              <a:t>git clone https://github.com/aggiedatascience/eda.git</a:t>
            </a:r>
            <a:endParaRPr b="1">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